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italic.fntdata"/><Relationship Id="rId12" Type="http://schemas.openxmlformats.org/officeDocument/2006/relationships/slide" Target="slides/slide7.xml"/><Relationship Id="rId34" Type="http://schemas.openxmlformats.org/officeDocument/2006/relationships/font" Target="fonts/Raleway-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Raleway-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268b2d9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268b2d9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268b2d97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268b2d97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2a70f8e7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2a70f8e7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e268b2d97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e268b2d97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2a70f8e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2a70f8e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268b2d97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268b2d97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e268b2d97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e268b2d97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268b2d9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e268b2d9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2a70f8e7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2a70f8e7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e2a70f8e7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e2a70f8e7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2a70f8e7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2a70f8e7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2a70f8e7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2a70f8e7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268b2d97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e268b2d97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268b2d97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268b2d97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e2a70f8e7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e2a70f8e7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2a70f8e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2a70f8e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268b2d97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e268b2d97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268b2d97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e268b2d97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2a70f8e7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2a70f8e7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2a70f8e7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2a70f8e7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2a70f8e7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2a70f8e7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2998b09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2998b09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2998b09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2998b09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e268b2d97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e268b2d97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2a70f8e7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e2a70f8e7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e268b2d9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e268b2d9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youtube.com/watch?v=8Dd7KRpKeaE&amp;ab_channel=CoderCoder" TargetMode="Externa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87" name="Google Shape;87;p13"/>
          <p:cNvSpPr txBox="1"/>
          <p:nvPr>
            <p:ph type="ctrTitle"/>
          </p:nvPr>
        </p:nvSpPr>
        <p:spPr>
          <a:xfrm>
            <a:off x="116600" y="43425"/>
            <a:ext cx="8520600" cy="9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419" sz="2180"/>
              <a:t>Git y Github</a:t>
            </a:r>
            <a:br>
              <a:rPr lang="es-419" sz="2180"/>
            </a:br>
            <a:r>
              <a:rPr lang="es-419" sz="2180"/>
              <a:t>Controlando las versiones y almacenando los proyectos </a:t>
            </a:r>
            <a:endParaRPr sz="21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69125" y="541475"/>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s-419"/>
              <a:t>¿Para qué sirve y cuál es el uso de Git?</a:t>
            </a:r>
            <a:endParaRPr/>
          </a:p>
        </p:txBody>
      </p:sp>
      <p:sp>
        <p:nvSpPr>
          <p:cNvPr id="146" name="Google Shape;146;p22"/>
          <p:cNvSpPr txBox="1"/>
          <p:nvPr>
            <p:ph idx="1" type="body"/>
          </p:nvPr>
        </p:nvSpPr>
        <p:spPr>
          <a:xfrm>
            <a:off x="162500" y="1534850"/>
            <a:ext cx="5638200" cy="3467400"/>
          </a:xfrm>
          <a:prstGeom prst="rect">
            <a:avLst/>
          </a:prstGeom>
        </p:spPr>
        <p:txBody>
          <a:bodyPr anchorCtr="0" anchor="t" bIns="91425" lIns="91425" spcFirstLastPara="1" rIns="91425" wrap="square" tIns="91425">
            <a:normAutofit fontScale="92500" lnSpcReduction="20000"/>
          </a:bodyPr>
          <a:lstStyle/>
          <a:p>
            <a:pPr indent="0" lvl="0" marL="0" marR="0" rtl="0" algn="l">
              <a:lnSpc>
                <a:spcPct val="115000"/>
              </a:lnSpc>
              <a:spcBef>
                <a:spcPts val="0"/>
              </a:spcBef>
              <a:spcAft>
                <a:spcPts val="0"/>
              </a:spcAft>
              <a:buNone/>
            </a:pPr>
            <a:r>
              <a:rPr lang="es-419" sz="1200">
                <a:solidFill>
                  <a:schemeClr val="dk2"/>
                </a:solidFill>
                <a:latin typeface="Roboto"/>
                <a:ea typeface="Roboto"/>
                <a:cs typeface="Roboto"/>
                <a:sym typeface="Roboto"/>
              </a:rPr>
              <a:t>Git sirve como un sistema de control de versiones para el código fuente utilizado en el desarrollo de software. Esto significa que Git permite a los desarrolladores realizar un seguimiento de los cambios en el código fuente a lo largo del tiempo y </a:t>
            </a:r>
            <a:r>
              <a:rPr lang="es-419" sz="1200" u="sng">
                <a:solidFill>
                  <a:schemeClr val="dk2"/>
                </a:solidFill>
                <a:latin typeface="Roboto"/>
                <a:ea typeface="Roboto"/>
                <a:cs typeface="Roboto"/>
                <a:sym typeface="Roboto"/>
              </a:rPr>
              <a:t>mantener un historial completo de todas las versiones del código</a:t>
            </a:r>
            <a:r>
              <a:rPr lang="es-419" sz="1200">
                <a:solidFill>
                  <a:schemeClr val="dk2"/>
                </a:solidFill>
                <a:latin typeface="Roboto"/>
                <a:ea typeface="Roboto"/>
                <a:cs typeface="Roboto"/>
                <a:sym typeface="Roboto"/>
              </a:rPr>
              <a:t>.</a:t>
            </a:r>
            <a:endParaRPr sz="1200">
              <a:solidFill>
                <a:schemeClr val="dk2"/>
              </a:solidFill>
              <a:latin typeface="Roboto"/>
              <a:ea typeface="Roboto"/>
              <a:cs typeface="Roboto"/>
              <a:sym typeface="Roboto"/>
            </a:endParaRPr>
          </a:p>
          <a:p>
            <a:pPr indent="0" lvl="0" marL="0" marR="0" rtl="0" algn="l">
              <a:lnSpc>
                <a:spcPct val="115000"/>
              </a:lnSpc>
              <a:spcBef>
                <a:spcPts val="1500"/>
              </a:spcBef>
              <a:spcAft>
                <a:spcPts val="0"/>
              </a:spcAft>
              <a:buNone/>
            </a:pPr>
            <a:r>
              <a:rPr lang="es-419" sz="1200">
                <a:solidFill>
                  <a:schemeClr val="dk2"/>
                </a:solidFill>
                <a:latin typeface="Roboto"/>
                <a:ea typeface="Roboto"/>
                <a:cs typeface="Roboto"/>
                <a:sym typeface="Roboto"/>
              </a:rPr>
              <a:t>A continuación, te presento algunas de las principales funcionalidades que ofrece Git:</a:t>
            </a:r>
            <a:endParaRPr sz="1200">
              <a:solidFill>
                <a:schemeClr val="dk2"/>
              </a:solidFill>
              <a:latin typeface="Roboto"/>
              <a:ea typeface="Roboto"/>
              <a:cs typeface="Roboto"/>
              <a:sym typeface="Roboto"/>
            </a:endParaRPr>
          </a:p>
          <a:p>
            <a:pPr indent="0" lvl="0" marL="0" marR="0" rtl="0" algn="l">
              <a:lnSpc>
                <a:spcPct val="115000"/>
              </a:lnSpc>
              <a:spcBef>
                <a:spcPts val="1500"/>
              </a:spcBef>
              <a:spcAft>
                <a:spcPts val="1500"/>
              </a:spcAft>
              <a:buNone/>
            </a:pPr>
            <a:r>
              <a:rPr b="1" lang="es-419" sz="1200">
                <a:solidFill>
                  <a:schemeClr val="dk2"/>
                </a:solidFill>
                <a:latin typeface="Roboto"/>
                <a:ea typeface="Roboto"/>
                <a:cs typeface="Roboto"/>
                <a:sym typeface="Roboto"/>
              </a:rPr>
              <a:t>Control de versiones</a:t>
            </a:r>
            <a:r>
              <a:rPr lang="es-419" sz="1200">
                <a:solidFill>
                  <a:schemeClr val="dk2"/>
                </a:solidFill>
                <a:latin typeface="Roboto"/>
                <a:ea typeface="Roboto"/>
                <a:cs typeface="Roboto"/>
                <a:sym typeface="Roboto"/>
              </a:rPr>
              <a:t>: Git permite a los desarrolladores llevar un registro de los cambios en el código fuente, lo que facilita la identificación de errores y la resolución de conflictos. También permite a los desarrolladores volver a versiones anteriores del código, lo que puede ser útil en caso de que se produzca un error.</a:t>
            </a:r>
            <a:br>
              <a:rPr lang="es-419" sz="1200">
                <a:solidFill>
                  <a:schemeClr val="dk2"/>
                </a:solidFill>
                <a:latin typeface="Roboto"/>
                <a:ea typeface="Roboto"/>
                <a:cs typeface="Roboto"/>
                <a:sym typeface="Roboto"/>
              </a:rPr>
            </a:br>
            <a:r>
              <a:rPr b="1" lang="es-419" sz="1200">
                <a:solidFill>
                  <a:schemeClr val="dk2"/>
                </a:solidFill>
                <a:latin typeface="Roboto"/>
                <a:ea typeface="Roboto"/>
                <a:cs typeface="Roboto"/>
                <a:sym typeface="Roboto"/>
              </a:rPr>
              <a:t>Ramificación</a:t>
            </a:r>
            <a:r>
              <a:rPr lang="es-419" sz="1200">
                <a:solidFill>
                  <a:schemeClr val="dk2"/>
                </a:solidFill>
                <a:latin typeface="Roboto"/>
                <a:ea typeface="Roboto"/>
                <a:cs typeface="Roboto"/>
                <a:sym typeface="Roboto"/>
              </a:rPr>
              <a:t>: Git permite a los desarrolladores trabajar en diferentes ramas del código fuente al mismo tiempo. Esto significa que varios desarrolladores pueden trabajar en diferentes partes del código fuente sin interferir en el trabajo de los demás.</a:t>
            </a:r>
            <a:br>
              <a:rPr lang="es-419" sz="1200">
                <a:solidFill>
                  <a:schemeClr val="dk2"/>
                </a:solidFill>
                <a:latin typeface="Roboto"/>
                <a:ea typeface="Roboto"/>
                <a:cs typeface="Roboto"/>
                <a:sym typeface="Roboto"/>
              </a:rPr>
            </a:br>
            <a:r>
              <a:rPr b="1" lang="es-419" sz="1200">
                <a:solidFill>
                  <a:schemeClr val="dk2"/>
                </a:solidFill>
                <a:latin typeface="Roboto"/>
                <a:ea typeface="Roboto"/>
                <a:cs typeface="Roboto"/>
                <a:sym typeface="Roboto"/>
              </a:rPr>
              <a:t>Colaboración</a:t>
            </a:r>
            <a:r>
              <a:rPr lang="es-419" sz="1200">
                <a:solidFill>
                  <a:schemeClr val="dk2"/>
                </a:solidFill>
                <a:latin typeface="Roboto"/>
                <a:ea typeface="Roboto"/>
                <a:cs typeface="Roboto"/>
                <a:sym typeface="Roboto"/>
              </a:rPr>
              <a:t>: Git facilita la colaboración en proyectos de software en equipo. Los desarrolladores pueden trabajar en las mismas versiones del código fuente y compartir los cambios de forma eficiente.</a:t>
            </a:r>
            <a:br>
              <a:rPr lang="es-419" sz="1200">
                <a:solidFill>
                  <a:schemeClr val="dk2"/>
                </a:solidFill>
                <a:latin typeface="Roboto"/>
                <a:ea typeface="Roboto"/>
                <a:cs typeface="Roboto"/>
                <a:sym typeface="Roboto"/>
              </a:rPr>
            </a:br>
            <a:r>
              <a:rPr b="1" lang="es-419" sz="1200">
                <a:solidFill>
                  <a:schemeClr val="dk2"/>
                </a:solidFill>
                <a:latin typeface="Roboto"/>
                <a:ea typeface="Roboto"/>
                <a:cs typeface="Roboto"/>
                <a:sym typeface="Roboto"/>
              </a:rPr>
              <a:t>Integración continua</a:t>
            </a:r>
            <a:r>
              <a:rPr lang="es-419" sz="1200">
                <a:solidFill>
                  <a:schemeClr val="dk2"/>
                </a:solidFill>
                <a:latin typeface="Roboto"/>
                <a:ea typeface="Roboto"/>
                <a:cs typeface="Roboto"/>
                <a:sym typeface="Roboto"/>
              </a:rPr>
              <a:t>: Git puede integrarse con herramientas de integración continua para automatizar el proceso de compilación y prueba del código fuente.</a:t>
            </a:r>
            <a:endParaRPr/>
          </a:p>
        </p:txBody>
      </p:sp>
      <p:pic>
        <p:nvPicPr>
          <p:cNvPr id="147" name="Google Shape;147;p22"/>
          <p:cNvPicPr preferRelativeResize="0"/>
          <p:nvPr/>
        </p:nvPicPr>
        <p:blipFill>
          <a:blip r:embed="rId3">
            <a:alphaModFix/>
          </a:blip>
          <a:stretch>
            <a:fillRect/>
          </a:stretch>
        </p:blipFill>
        <p:spPr>
          <a:xfrm>
            <a:off x="6304167" y="1490742"/>
            <a:ext cx="2495224" cy="1242875"/>
          </a:xfrm>
          <a:prstGeom prst="rect">
            <a:avLst/>
          </a:prstGeom>
          <a:noFill/>
          <a:ln>
            <a:noFill/>
          </a:ln>
        </p:spPr>
      </p:pic>
      <p:pic>
        <p:nvPicPr>
          <p:cNvPr id="148" name="Google Shape;148;p22"/>
          <p:cNvPicPr preferRelativeResize="0"/>
          <p:nvPr/>
        </p:nvPicPr>
        <p:blipFill>
          <a:blip r:embed="rId4">
            <a:alphaModFix/>
          </a:blip>
          <a:stretch>
            <a:fillRect/>
          </a:stretch>
        </p:blipFill>
        <p:spPr>
          <a:xfrm>
            <a:off x="6304175" y="2890092"/>
            <a:ext cx="2813271" cy="21121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4" name="Google Shape;154;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3"/>
          <p:cNvPicPr preferRelativeResize="0"/>
          <p:nvPr/>
        </p:nvPicPr>
        <p:blipFill>
          <a:blip r:embed="rId3">
            <a:alphaModFix/>
          </a:blip>
          <a:stretch>
            <a:fillRect/>
          </a:stretch>
        </p:blipFill>
        <p:spPr>
          <a:xfrm>
            <a:off x="0" y="0"/>
            <a:ext cx="5143500" cy="5143500"/>
          </a:xfrm>
          <a:prstGeom prst="rect">
            <a:avLst/>
          </a:prstGeom>
          <a:noFill/>
          <a:ln>
            <a:noFill/>
          </a:ln>
        </p:spPr>
      </p:pic>
      <p:pic>
        <p:nvPicPr>
          <p:cNvPr id="156" name="Google Shape;156;p23"/>
          <p:cNvPicPr preferRelativeResize="0"/>
          <p:nvPr/>
        </p:nvPicPr>
        <p:blipFill>
          <a:blip r:embed="rId4">
            <a:alphaModFix/>
          </a:blip>
          <a:stretch>
            <a:fillRect/>
          </a:stretch>
        </p:blipFill>
        <p:spPr>
          <a:xfrm>
            <a:off x="5143500" y="0"/>
            <a:ext cx="40005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213675" y="57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
        <p:nvSpPr>
          <p:cNvPr id="162" name="Google Shape;162;p24"/>
          <p:cNvSpPr txBox="1"/>
          <p:nvPr>
            <p:ph idx="1" type="body"/>
          </p:nvPr>
        </p:nvSpPr>
        <p:spPr>
          <a:xfrm>
            <a:off x="213675" y="16690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s-419"/>
              <a:t>¿Cómo utilizan el control de cambios?</a:t>
            </a:r>
            <a:endParaRPr/>
          </a:p>
          <a:p>
            <a:pPr indent="-311150" lvl="0" marL="457200" rtl="0" algn="l">
              <a:spcBef>
                <a:spcPts val="0"/>
              </a:spcBef>
              <a:spcAft>
                <a:spcPts val="0"/>
              </a:spcAft>
              <a:buSzPts val="1300"/>
              <a:buAutoNum type="arabicPeriod"/>
            </a:pPr>
            <a:r>
              <a:rPr lang="es-419"/>
              <a:t>El lenguaje de programación git.</a:t>
            </a:r>
            <a:endParaRPr/>
          </a:p>
          <a:p>
            <a:pPr indent="-311150" lvl="0" marL="457200" rtl="0" algn="l">
              <a:spcBef>
                <a:spcPts val="0"/>
              </a:spcBef>
              <a:spcAft>
                <a:spcPts val="0"/>
              </a:spcAft>
              <a:buSzPts val="1300"/>
              <a:buAutoNum type="arabicPeriod"/>
            </a:pPr>
            <a:r>
              <a:rPr lang="es-419"/>
              <a:t>Github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171300" y="576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¿Qué es Github?</a:t>
            </a:r>
            <a:endParaRPr/>
          </a:p>
        </p:txBody>
      </p:sp>
      <p:sp>
        <p:nvSpPr>
          <p:cNvPr id="168" name="Google Shape;168;p25"/>
          <p:cNvSpPr txBox="1"/>
          <p:nvPr>
            <p:ph idx="1" type="body"/>
          </p:nvPr>
        </p:nvSpPr>
        <p:spPr>
          <a:xfrm>
            <a:off x="4111975" y="650000"/>
            <a:ext cx="4825500" cy="436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sz="1200">
                <a:solidFill>
                  <a:schemeClr val="dk2"/>
                </a:solidFill>
                <a:latin typeface="Roboto"/>
                <a:ea typeface="Roboto"/>
                <a:cs typeface="Roboto"/>
                <a:sym typeface="Roboto"/>
              </a:rPr>
              <a:t>GitHub es una plataforma de alojamiento de repositorios de Git en línea que permite a los desarrolladores almacenar, gestionar y compartir su código fuente en la nube. </a:t>
            </a:r>
            <a:br>
              <a:rPr lang="es-419" sz="1200">
                <a:solidFill>
                  <a:schemeClr val="dk2"/>
                </a:solidFill>
                <a:latin typeface="Roboto"/>
                <a:ea typeface="Roboto"/>
                <a:cs typeface="Roboto"/>
                <a:sym typeface="Roboto"/>
              </a:rPr>
            </a:br>
            <a:r>
              <a:rPr lang="es-419" sz="1200">
                <a:solidFill>
                  <a:schemeClr val="dk2"/>
                </a:solidFill>
                <a:latin typeface="Roboto"/>
                <a:ea typeface="Roboto"/>
                <a:cs typeface="Roboto"/>
                <a:sym typeface="Roboto"/>
              </a:rPr>
              <a:t>GitHub es ampliamente utilizado en la comunidad de desarrollo de software para alojar y compartir proyectos de código abierto, aunque también es utilizado por empresas y organizaciones para almacenar y colaborar en proyectos privados.</a:t>
            </a:r>
            <a:br>
              <a:rPr lang="es-419" sz="1200">
                <a:solidFill>
                  <a:schemeClr val="dk2"/>
                </a:solidFill>
                <a:latin typeface="Roboto"/>
                <a:ea typeface="Roboto"/>
                <a:cs typeface="Roboto"/>
                <a:sym typeface="Roboto"/>
              </a:rPr>
            </a:br>
            <a:r>
              <a:rPr lang="es-419" sz="1200">
                <a:solidFill>
                  <a:schemeClr val="dk2"/>
                </a:solidFill>
                <a:latin typeface="Roboto"/>
                <a:ea typeface="Roboto"/>
                <a:cs typeface="Roboto"/>
                <a:sym typeface="Roboto"/>
              </a:rPr>
              <a:t>Además de alojar repositorios de Git, GitHub ofrece una serie de herramientas y funcionalidades que permiten a los desarrolladores trabajar de manera más eficiente y colaborativa. Algunas de estas herramientas incluyen:</a:t>
            </a:r>
            <a:endParaRPr sz="1200">
              <a:solidFill>
                <a:schemeClr val="dk2"/>
              </a:solidFill>
              <a:latin typeface="Roboto"/>
              <a:ea typeface="Roboto"/>
              <a:cs typeface="Roboto"/>
              <a:sym typeface="Roboto"/>
            </a:endParaRPr>
          </a:p>
          <a:p>
            <a:pPr indent="-304800" lvl="0" marL="457200" rtl="0" algn="l">
              <a:spcBef>
                <a:spcPts val="1500"/>
              </a:spcBef>
              <a:spcAft>
                <a:spcPts val="0"/>
              </a:spcAft>
              <a:buClr>
                <a:schemeClr val="dk2"/>
              </a:buClr>
              <a:buSzPts val="1200"/>
              <a:buFont typeface="Roboto"/>
              <a:buAutoNum type="arabicPeriod"/>
            </a:pPr>
            <a:r>
              <a:rPr lang="es-419" sz="1200">
                <a:solidFill>
                  <a:schemeClr val="dk2"/>
                </a:solidFill>
                <a:latin typeface="Roboto"/>
                <a:ea typeface="Roboto"/>
                <a:cs typeface="Roboto"/>
                <a:sym typeface="Roboto"/>
              </a:rPr>
              <a:t>Control de versiones</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AutoNum type="arabicPeriod"/>
            </a:pPr>
            <a:r>
              <a:rPr lang="es-419" sz="1200">
                <a:solidFill>
                  <a:schemeClr val="dk2"/>
                </a:solidFill>
                <a:latin typeface="Roboto"/>
                <a:ea typeface="Roboto"/>
                <a:cs typeface="Roboto"/>
                <a:sym typeface="Roboto"/>
              </a:rPr>
              <a:t>Colaboración</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AutoNum type="arabicPeriod"/>
            </a:pPr>
            <a:r>
              <a:rPr lang="es-419" sz="1200">
                <a:solidFill>
                  <a:schemeClr val="dk2"/>
                </a:solidFill>
                <a:latin typeface="Roboto"/>
                <a:ea typeface="Roboto"/>
                <a:cs typeface="Roboto"/>
                <a:sym typeface="Roboto"/>
              </a:rPr>
              <a:t>Problemas y solicitudes de extracción</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AutoNum type="arabicPeriod"/>
            </a:pPr>
            <a:r>
              <a:rPr lang="es-419" sz="1200">
                <a:solidFill>
                  <a:schemeClr val="dk2"/>
                </a:solidFill>
                <a:latin typeface="Roboto"/>
                <a:ea typeface="Roboto"/>
                <a:cs typeface="Roboto"/>
                <a:sym typeface="Roboto"/>
              </a:rPr>
              <a:t>Integración continua</a:t>
            </a:r>
            <a:endParaRPr sz="1200">
              <a:solidFill>
                <a:schemeClr val="dk2"/>
              </a:solidFill>
              <a:latin typeface="Roboto"/>
              <a:ea typeface="Roboto"/>
              <a:cs typeface="Roboto"/>
              <a:sym typeface="Roboto"/>
            </a:endParaRPr>
          </a:p>
          <a:p>
            <a:pPr indent="0" lvl="0" marL="0" rtl="0" algn="l">
              <a:spcBef>
                <a:spcPts val="1500"/>
              </a:spcBef>
              <a:spcAft>
                <a:spcPts val="0"/>
              </a:spcAft>
              <a:buNone/>
            </a:pPr>
            <a:r>
              <a:rPr lang="es-419" sz="1200">
                <a:solidFill>
                  <a:schemeClr val="dk2"/>
                </a:solidFill>
                <a:latin typeface="Roboto"/>
                <a:ea typeface="Roboto"/>
                <a:cs typeface="Roboto"/>
                <a:sym typeface="Roboto"/>
              </a:rPr>
              <a:t>GitHub es una plataforma esencial para la colaboración en proyectos de software, ya que ofrece una serie de herramientas y funcionalidades que permiten a los desarrolladores trabajar de manera más eficiente y colaborativa.</a:t>
            </a:r>
            <a:endParaRPr sz="1200">
              <a:solidFill>
                <a:schemeClr val="dk2"/>
              </a:solidFill>
              <a:latin typeface="Roboto"/>
              <a:ea typeface="Roboto"/>
              <a:cs typeface="Roboto"/>
              <a:sym typeface="Roboto"/>
            </a:endParaRPr>
          </a:p>
          <a:p>
            <a:pPr indent="0" lvl="0" marL="0" rtl="0" algn="l">
              <a:spcBef>
                <a:spcPts val="1200"/>
              </a:spcBef>
              <a:spcAft>
                <a:spcPts val="1200"/>
              </a:spcAft>
              <a:buNone/>
            </a:pPr>
            <a:r>
              <a:rPr lang="es-419" sz="1200">
                <a:solidFill>
                  <a:schemeClr val="dk2"/>
                </a:solidFill>
                <a:latin typeface="Roboto"/>
                <a:ea typeface="Roboto"/>
                <a:cs typeface="Roboto"/>
                <a:sym typeface="Roboto"/>
              </a:rPr>
              <a:t>Además, Github es una red social para programadores.</a:t>
            </a:r>
            <a:endParaRPr sz="1200">
              <a:solidFill>
                <a:schemeClr val="dk2"/>
              </a:solidFill>
              <a:latin typeface="Roboto"/>
              <a:ea typeface="Roboto"/>
              <a:cs typeface="Roboto"/>
              <a:sym typeface="Roboto"/>
            </a:endParaRPr>
          </a:p>
        </p:txBody>
      </p:sp>
      <p:pic>
        <p:nvPicPr>
          <p:cNvPr id="169" name="Google Shape;169;p25"/>
          <p:cNvPicPr preferRelativeResize="0"/>
          <p:nvPr/>
        </p:nvPicPr>
        <p:blipFill>
          <a:blip r:embed="rId3">
            <a:alphaModFix/>
          </a:blip>
          <a:stretch>
            <a:fillRect/>
          </a:stretch>
        </p:blipFill>
        <p:spPr>
          <a:xfrm>
            <a:off x="533950" y="1515147"/>
            <a:ext cx="2892726" cy="1627150"/>
          </a:xfrm>
          <a:prstGeom prst="rect">
            <a:avLst/>
          </a:prstGeom>
          <a:noFill/>
          <a:ln>
            <a:noFill/>
          </a:ln>
        </p:spPr>
      </p:pic>
      <p:pic>
        <p:nvPicPr>
          <p:cNvPr id="170" name="Google Shape;170;p25"/>
          <p:cNvPicPr preferRelativeResize="0"/>
          <p:nvPr/>
        </p:nvPicPr>
        <p:blipFill>
          <a:blip r:embed="rId4">
            <a:alphaModFix/>
          </a:blip>
          <a:stretch>
            <a:fillRect/>
          </a:stretch>
        </p:blipFill>
        <p:spPr>
          <a:xfrm>
            <a:off x="378500" y="2934372"/>
            <a:ext cx="3392806" cy="16964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6" name="Google Shape;176;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6"/>
          <p:cNvPicPr preferRelativeResize="0"/>
          <p:nvPr/>
        </p:nvPicPr>
        <p:blipFill>
          <a:blip r:embed="rId3">
            <a:alphaModFix/>
          </a:blip>
          <a:stretch>
            <a:fillRect/>
          </a:stretch>
        </p:blipFill>
        <p:spPr>
          <a:xfrm>
            <a:off x="803285" y="0"/>
            <a:ext cx="753743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171275" y="562650"/>
            <a:ext cx="8829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Cuáles son las características de un proyecto de Github</a:t>
            </a:r>
            <a:endParaRPr/>
          </a:p>
        </p:txBody>
      </p:sp>
      <p:sp>
        <p:nvSpPr>
          <p:cNvPr id="183" name="Google Shape;183;p27"/>
          <p:cNvSpPr txBox="1"/>
          <p:nvPr>
            <p:ph idx="1" type="body"/>
          </p:nvPr>
        </p:nvSpPr>
        <p:spPr>
          <a:xfrm>
            <a:off x="51175" y="1300000"/>
            <a:ext cx="7688700" cy="3765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419" sz="1200">
                <a:solidFill>
                  <a:schemeClr val="dk2"/>
                </a:solidFill>
                <a:latin typeface="Roboto"/>
                <a:ea typeface="Roboto"/>
                <a:cs typeface="Roboto"/>
                <a:sym typeface="Roboto"/>
              </a:rPr>
              <a:t>Un proyecto en GitHub tiene varias características que lo hacen una herramienta valiosa para los desarrolladores que trabajan en equipo. Algunas de las principales características son:</a:t>
            </a:r>
            <a:br>
              <a:rPr lang="es-419" sz="1200">
                <a:solidFill>
                  <a:schemeClr val="dk2"/>
                </a:solidFill>
                <a:latin typeface="Roboto"/>
                <a:ea typeface="Roboto"/>
                <a:cs typeface="Roboto"/>
                <a:sym typeface="Roboto"/>
              </a:rPr>
            </a:br>
            <a:br>
              <a:rPr lang="es-419" sz="1200">
                <a:solidFill>
                  <a:schemeClr val="dk2"/>
                </a:solidFill>
                <a:latin typeface="Roboto"/>
                <a:ea typeface="Roboto"/>
                <a:cs typeface="Roboto"/>
                <a:sym typeface="Roboto"/>
              </a:rPr>
            </a:br>
            <a:r>
              <a:rPr b="1" lang="es-419" sz="1200">
                <a:solidFill>
                  <a:schemeClr val="dk2"/>
                </a:solidFill>
                <a:latin typeface="Roboto"/>
                <a:ea typeface="Roboto"/>
                <a:cs typeface="Roboto"/>
                <a:sym typeface="Roboto"/>
              </a:rPr>
              <a:t>Repositorio</a:t>
            </a:r>
            <a:r>
              <a:rPr lang="es-419" sz="1200">
                <a:solidFill>
                  <a:schemeClr val="dk2"/>
                </a:solidFill>
                <a:latin typeface="Roboto"/>
                <a:ea typeface="Roboto"/>
                <a:cs typeface="Roboto"/>
                <a:sym typeface="Roboto"/>
              </a:rPr>
              <a:t>: El proyecto se almacena en un repositorio de GitHub. Los repositorios pueden ser públicos o privados, y contienen todo el código fuente del proyecto.</a:t>
            </a:r>
            <a:br>
              <a:rPr lang="es-419" sz="1200">
                <a:solidFill>
                  <a:schemeClr val="dk2"/>
                </a:solidFill>
                <a:latin typeface="Roboto"/>
                <a:ea typeface="Roboto"/>
                <a:cs typeface="Roboto"/>
                <a:sym typeface="Roboto"/>
              </a:rPr>
            </a:br>
            <a:r>
              <a:rPr b="1" lang="es-419" sz="1200">
                <a:solidFill>
                  <a:schemeClr val="dk2"/>
                </a:solidFill>
                <a:latin typeface="Roboto"/>
                <a:ea typeface="Roboto"/>
                <a:cs typeface="Roboto"/>
                <a:sym typeface="Roboto"/>
              </a:rPr>
              <a:t>Control de versiones</a:t>
            </a:r>
            <a:r>
              <a:rPr lang="es-419" sz="1200">
                <a:solidFill>
                  <a:schemeClr val="dk2"/>
                </a:solidFill>
                <a:latin typeface="Roboto"/>
                <a:ea typeface="Roboto"/>
                <a:cs typeface="Roboto"/>
                <a:sym typeface="Roboto"/>
              </a:rPr>
              <a:t>: GitHub ofrece un control de versiones completo para el proyecto. Los desarrolladores pueden crear ramas, fusionar ramas y realizar</a:t>
            </a:r>
            <a:r>
              <a:rPr lang="es-419" sz="1200">
                <a:solidFill>
                  <a:schemeClr val="dk2"/>
                </a:solidFill>
                <a:latin typeface="Roboto"/>
                <a:ea typeface="Roboto"/>
                <a:cs typeface="Roboto"/>
                <a:sym typeface="Roboto"/>
              </a:rPr>
              <a:t> </a:t>
            </a:r>
            <a:r>
              <a:rPr lang="es-419" sz="1200">
                <a:solidFill>
                  <a:schemeClr val="dk2"/>
                </a:solidFill>
                <a:latin typeface="Roboto"/>
                <a:ea typeface="Roboto"/>
                <a:cs typeface="Roboto"/>
                <a:sym typeface="Roboto"/>
              </a:rPr>
              <a:t>otras operaciones de control de versiones para mantener el código organizado.</a:t>
            </a:r>
            <a:br>
              <a:rPr lang="es-419" sz="1200">
                <a:solidFill>
                  <a:schemeClr val="dk2"/>
                </a:solidFill>
                <a:latin typeface="Roboto"/>
                <a:ea typeface="Roboto"/>
                <a:cs typeface="Roboto"/>
                <a:sym typeface="Roboto"/>
              </a:rPr>
            </a:br>
            <a:r>
              <a:rPr b="1" lang="es-419" sz="1200">
                <a:solidFill>
                  <a:schemeClr val="dk2"/>
                </a:solidFill>
                <a:latin typeface="Roboto"/>
                <a:ea typeface="Roboto"/>
                <a:cs typeface="Roboto"/>
                <a:sym typeface="Roboto"/>
              </a:rPr>
              <a:t>Colaboración</a:t>
            </a:r>
            <a:r>
              <a:rPr lang="es-419" sz="1200">
                <a:solidFill>
                  <a:schemeClr val="dk2"/>
                </a:solidFill>
                <a:latin typeface="Roboto"/>
                <a:ea typeface="Roboto"/>
                <a:cs typeface="Roboto"/>
                <a:sym typeface="Roboto"/>
              </a:rPr>
              <a:t>: Los proyectos en GitHub están diseñados para la colaboración. Los desarrolladores pueden agregar colaboradores al proyecto, crear solicitudes de extracción y trabajar juntos para mejorar el código.</a:t>
            </a:r>
            <a:br>
              <a:rPr lang="es-419" sz="1200">
                <a:solidFill>
                  <a:schemeClr val="dk2"/>
                </a:solidFill>
                <a:latin typeface="Roboto"/>
                <a:ea typeface="Roboto"/>
                <a:cs typeface="Roboto"/>
                <a:sym typeface="Roboto"/>
              </a:rPr>
            </a:br>
            <a:r>
              <a:rPr b="1" lang="es-419" sz="1200">
                <a:solidFill>
                  <a:schemeClr val="dk2"/>
                </a:solidFill>
                <a:latin typeface="Roboto"/>
                <a:ea typeface="Roboto"/>
                <a:cs typeface="Roboto"/>
                <a:sym typeface="Roboto"/>
              </a:rPr>
              <a:t>Gestión de problemas</a:t>
            </a:r>
            <a:r>
              <a:rPr lang="es-419" sz="1200">
                <a:solidFill>
                  <a:schemeClr val="dk2"/>
                </a:solidFill>
                <a:latin typeface="Roboto"/>
                <a:ea typeface="Roboto"/>
                <a:cs typeface="Roboto"/>
                <a:sym typeface="Roboto"/>
              </a:rPr>
              <a:t>: GitHub permite a los usuarios informar de problemas y errores en el código, lo que ayuda a los desarrolladores a mantener el código libre de errores.</a:t>
            </a:r>
            <a:br>
              <a:rPr lang="es-419" sz="1200">
                <a:solidFill>
                  <a:schemeClr val="dk2"/>
                </a:solidFill>
                <a:latin typeface="Roboto"/>
                <a:ea typeface="Roboto"/>
                <a:cs typeface="Roboto"/>
                <a:sym typeface="Roboto"/>
              </a:rPr>
            </a:br>
            <a:r>
              <a:rPr lang="es-419" sz="1200">
                <a:solidFill>
                  <a:schemeClr val="dk2"/>
                </a:solidFill>
                <a:latin typeface="Roboto"/>
                <a:ea typeface="Roboto"/>
                <a:cs typeface="Roboto"/>
                <a:sym typeface="Roboto"/>
              </a:rPr>
              <a:t>I</a:t>
            </a:r>
            <a:r>
              <a:rPr b="1" lang="es-419" sz="1200">
                <a:solidFill>
                  <a:schemeClr val="dk2"/>
                </a:solidFill>
                <a:latin typeface="Roboto"/>
                <a:ea typeface="Roboto"/>
                <a:cs typeface="Roboto"/>
                <a:sym typeface="Roboto"/>
              </a:rPr>
              <a:t>ntegración continua</a:t>
            </a:r>
            <a:r>
              <a:rPr lang="es-419" sz="1200">
                <a:solidFill>
                  <a:schemeClr val="dk2"/>
                </a:solidFill>
                <a:latin typeface="Roboto"/>
                <a:ea typeface="Roboto"/>
                <a:cs typeface="Roboto"/>
                <a:sym typeface="Roboto"/>
              </a:rPr>
              <a:t>: GitHub ofrece herramientas de integración continua para automatizar la ejecución de pruebas de código y asegurarse de que el código fuente sea estable y esté libre de errores.</a:t>
            </a:r>
            <a:br>
              <a:rPr lang="es-419" sz="1200">
                <a:solidFill>
                  <a:schemeClr val="dk2"/>
                </a:solidFill>
                <a:latin typeface="Roboto"/>
                <a:ea typeface="Roboto"/>
                <a:cs typeface="Roboto"/>
                <a:sym typeface="Roboto"/>
              </a:rPr>
            </a:br>
            <a:r>
              <a:rPr b="1" lang="es-419" sz="1200">
                <a:solidFill>
                  <a:schemeClr val="dk2"/>
                </a:solidFill>
                <a:latin typeface="Roboto"/>
                <a:ea typeface="Roboto"/>
                <a:cs typeface="Roboto"/>
                <a:sym typeface="Roboto"/>
              </a:rPr>
              <a:t>Herramientas de seguimiento</a:t>
            </a:r>
            <a:r>
              <a:rPr lang="es-419" sz="1200">
                <a:solidFill>
                  <a:schemeClr val="dk2"/>
                </a:solidFill>
                <a:latin typeface="Roboto"/>
                <a:ea typeface="Roboto"/>
                <a:cs typeface="Roboto"/>
                <a:sym typeface="Roboto"/>
              </a:rPr>
              <a:t>: GitHub ofrece herramientas para seguir el progreso del proyecto, incluyendo la cantidad de cambios realizados, el tiempo dedicado y los problemas pendientes.</a:t>
            </a:r>
            <a:br>
              <a:rPr lang="es-419" sz="1200">
                <a:solidFill>
                  <a:schemeClr val="dk2"/>
                </a:solidFill>
                <a:latin typeface="Roboto"/>
                <a:ea typeface="Roboto"/>
                <a:cs typeface="Roboto"/>
                <a:sym typeface="Roboto"/>
              </a:rPr>
            </a:br>
            <a:r>
              <a:rPr b="1" lang="es-419" sz="1200">
                <a:solidFill>
                  <a:schemeClr val="dk2"/>
                </a:solidFill>
                <a:latin typeface="Roboto"/>
                <a:ea typeface="Roboto"/>
                <a:cs typeface="Roboto"/>
                <a:sym typeface="Roboto"/>
              </a:rPr>
              <a:t>Documentación</a:t>
            </a:r>
            <a:r>
              <a:rPr lang="es-419" sz="1200">
                <a:solidFill>
                  <a:schemeClr val="dk2"/>
                </a:solidFill>
                <a:latin typeface="Roboto"/>
                <a:ea typeface="Roboto"/>
                <a:cs typeface="Roboto"/>
                <a:sym typeface="Roboto"/>
              </a:rPr>
              <a:t>: GitHub ofrece la posibilidad de crear y almacenar documentación para el proyecto. Esto puede incluir información sobre cómo usar el código, las mejores prácticas para trabajar en el proyecto y otros detalles importantes.</a:t>
            </a:r>
            <a:endParaRPr sz="1200">
              <a:solidFill>
                <a:schemeClr val="dk2"/>
              </a:solidFill>
              <a:latin typeface="Roboto"/>
              <a:ea typeface="Roboto"/>
              <a:cs typeface="Roboto"/>
              <a:sym typeface="Roboto"/>
            </a:endParaRPr>
          </a:p>
          <a:p>
            <a:pPr indent="0" lvl="0" marL="0" rtl="0" algn="l">
              <a:spcBef>
                <a:spcPts val="1500"/>
              </a:spcBef>
              <a:spcAft>
                <a:spcPts val="1500"/>
              </a:spcAft>
              <a:buNone/>
            </a:pPr>
            <a:r>
              <a:rPr lang="es-419" sz="1200">
                <a:solidFill>
                  <a:schemeClr val="dk2"/>
                </a:solidFill>
                <a:latin typeface="Roboto"/>
                <a:ea typeface="Roboto"/>
                <a:cs typeface="Roboto"/>
                <a:sym typeface="Roboto"/>
              </a:rPr>
              <a:t>Todas estas características hacen que GitHub sea una herramienta valiosa para los desarrolladores que trabajan en equipo.</a:t>
            </a:r>
            <a:endParaRPr sz="1200">
              <a:solidFill>
                <a:srgbClr val="D1D5DB"/>
              </a:solidFill>
              <a:highlight>
                <a:srgbClr val="444654"/>
              </a:highlight>
              <a:latin typeface="Roboto"/>
              <a:ea typeface="Roboto"/>
              <a:cs typeface="Roboto"/>
              <a:sym typeface="Roboto"/>
            </a:endParaRPr>
          </a:p>
        </p:txBody>
      </p:sp>
      <p:pic>
        <p:nvPicPr>
          <p:cNvPr id="184" name="Google Shape;184;p27"/>
          <p:cNvPicPr preferRelativeResize="0"/>
          <p:nvPr/>
        </p:nvPicPr>
        <p:blipFill>
          <a:blip r:embed="rId3">
            <a:alphaModFix/>
          </a:blip>
          <a:stretch>
            <a:fillRect/>
          </a:stretch>
        </p:blipFill>
        <p:spPr>
          <a:xfrm>
            <a:off x="7957625" y="1332124"/>
            <a:ext cx="1080400" cy="795501"/>
          </a:xfrm>
          <a:prstGeom prst="rect">
            <a:avLst/>
          </a:prstGeom>
          <a:noFill/>
          <a:ln>
            <a:noFill/>
          </a:ln>
        </p:spPr>
      </p:pic>
      <p:pic>
        <p:nvPicPr>
          <p:cNvPr id="185" name="Google Shape;185;p27"/>
          <p:cNvPicPr preferRelativeResize="0"/>
          <p:nvPr/>
        </p:nvPicPr>
        <p:blipFill rotWithShape="1">
          <a:blip r:embed="rId4">
            <a:alphaModFix/>
          </a:blip>
          <a:srcRect b="25453" l="10971" r="10830" t="16352"/>
          <a:stretch/>
        </p:blipFill>
        <p:spPr>
          <a:xfrm rot="-5400000">
            <a:off x="7644201" y="3264150"/>
            <a:ext cx="1707249" cy="713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164225" y="534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¿Cómo utilizar Github en  colaboración?</a:t>
            </a:r>
            <a:endParaRPr/>
          </a:p>
        </p:txBody>
      </p:sp>
      <p:sp>
        <p:nvSpPr>
          <p:cNvPr id="191" name="Google Shape;191;p28"/>
          <p:cNvSpPr txBox="1"/>
          <p:nvPr>
            <p:ph idx="1" type="body"/>
          </p:nvPr>
        </p:nvSpPr>
        <p:spPr>
          <a:xfrm>
            <a:off x="227825" y="1513650"/>
            <a:ext cx="5813100" cy="35310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lang="es-419"/>
              <a:t>La potenciación de Github es al trabajar en la nube, y de forma colaborativa. </a:t>
            </a:r>
            <a:r>
              <a:rPr lang="es-419"/>
              <a:t>La colaboración se realiza a través de pull requests… (¿?)</a:t>
            </a:r>
            <a:endParaRPr/>
          </a:p>
          <a:p>
            <a:pPr indent="0" lvl="0" marL="0" rtl="0" algn="l">
              <a:spcBef>
                <a:spcPts val="1500"/>
              </a:spcBef>
              <a:spcAft>
                <a:spcPts val="0"/>
              </a:spcAft>
              <a:buNone/>
            </a:pPr>
            <a:r>
              <a:rPr lang="es-419"/>
              <a:t>Un pull request es una solicitud para incorporar cambios al código, y debe ser validada por otra persona. </a:t>
            </a:r>
            <a:endParaRPr/>
          </a:p>
          <a:p>
            <a:pPr indent="0" lvl="0" marL="0" rtl="0" algn="l">
              <a:spcBef>
                <a:spcPts val="1500"/>
              </a:spcBef>
              <a:spcAft>
                <a:spcPts val="0"/>
              </a:spcAft>
              <a:buNone/>
            </a:pPr>
            <a:r>
              <a:rPr lang="es-419"/>
              <a:t>Se pueden revisar, discutir y aceptar o rechazar pull requests</a:t>
            </a:r>
            <a:endParaRPr/>
          </a:p>
          <a:p>
            <a:pPr indent="0" lvl="0" marL="0" rtl="0" algn="l">
              <a:spcBef>
                <a:spcPts val="1500"/>
              </a:spcBef>
              <a:spcAft>
                <a:spcPts val="0"/>
              </a:spcAft>
              <a:buNone/>
            </a:pPr>
            <a:r>
              <a:rPr lang="es-419"/>
              <a:t>Las etapas para trabajar en colaboración en Githun serían: crear un repositorio, agregar colaboradores, clonar el repositorio, trabajar en el código, crear solicitudes de PL, revisar - aprobar o no los combios, realizar seguimientos de problemas.</a:t>
            </a:r>
            <a:endParaRPr/>
          </a:p>
          <a:p>
            <a:pPr indent="0" lvl="0" marL="0" rtl="0" algn="l">
              <a:spcBef>
                <a:spcPts val="1200"/>
              </a:spcBef>
              <a:spcAft>
                <a:spcPts val="1200"/>
              </a:spcAft>
              <a:buNone/>
            </a:pPr>
            <a:r>
              <a:rPr lang="es-419"/>
              <a:t>GitHub es una herramienta valiosa para la colaboración en proyectos de código fuente.</a:t>
            </a:r>
            <a:endParaRPr/>
          </a:p>
        </p:txBody>
      </p:sp>
      <p:pic>
        <p:nvPicPr>
          <p:cNvPr id="192" name="Google Shape;192;p28"/>
          <p:cNvPicPr preferRelativeResize="0"/>
          <p:nvPr/>
        </p:nvPicPr>
        <p:blipFill>
          <a:blip r:embed="rId3">
            <a:alphaModFix/>
          </a:blip>
          <a:stretch>
            <a:fillRect/>
          </a:stretch>
        </p:blipFill>
        <p:spPr>
          <a:xfrm>
            <a:off x="6358700" y="1259650"/>
            <a:ext cx="2615851" cy="1471424"/>
          </a:xfrm>
          <a:prstGeom prst="rect">
            <a:avLst/>
          </a:prstGeom>
          <a:noFill/>
          <a:ln>
            <a:noFill/>
          </a:ln>
        </p:spPr>
      </p:pic>
      <p:pic>
        <p:nvPicPr>
          <p:cNvPr id="193" name="Google Shape;193;p28"/>
          <p:cNvPicPr preferRelativeResize="0"/>
          <p:nvPr/>
        </p:nvPicPr>
        <p:blipFill rotWithShape="1">
          <a:blip r:embed="rId4">
            <a:alphaModFix/>
          </a:blip>
          <a:srcRect b="0" l="10964" r="6472" t="0"/>
          <a:stretch/>
        </p:blipFill>
        <p:spPr>
          <a:xfrm>
            <a:off x="6500025" y="3035875"/>
            <a:ext cx="2310351" cy="1823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9" name="Google Shape;19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29"/>
          <p:cNvPicPr preferRelativeResize="0"/>
          <p:nvPr/>
        </p:nvPicPr>
        <p:blipFill>
          <a:blip r:embed="rId3">
            <a:alphaModFix/>
          </a:blip>
          <a:stretch>
            <a:fillRect/>
          </a:stretch>
        </p:blipFill>
        <p:spPr>
          <a:xfrm>
            <a:off x="0" y="285750"/>
            <a:ext cx="9144003" cy="4572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213675" y="57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
        <p:nvSpPr>
          <p:cNvPr id="206" name="Google Shape;206;p30"/>
          <p:cNvSpPr txBox="1"/>
          <p:nvPr>
            <p:ph idx="1" type="body"/>
          </p:nvPr>
        </p:nvSpPr>
        <p:spPr>
          <a:xfrm>
            <a:off x="213675" y="16690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s-419"/>
              <a:t>¿Cómo utilizan el control de cambios?</a:t>
            </a:r>
            <a:endParaRPr/>
          </a:p>
          <a:p>
            <a:pPr indent="-311150" lvl="0" marL="457200" rtl="0" algn="l">
              <a:spcBef>
                <a:spcPts val="0"/>
              </a:spcBef>
              <a:spcAft>
                <a:spcPts val="0"/>
              </a:spcAft>
              <a:buSzPts val="1300"/>
              <a:buAutoNum type="arabicPeriod"/>
            </a:pPr>
            <a:r>
              <a:rPr lang="es-419"/>
              <a:t>El lenguaje de programación git.</a:t>
            </a:r>
            <a:endParaRPr/>
          </a:p>
          <a:p>
            <a:pPr indent="-311150" lvl="0" marL="457200" rtl="0" algn="l">
              <a:spcBef>
                <a:spcPts val="0"/>
              </a:spcBef>
              <a:spcAft>
                <a:spcPts val="0"/>
              </a:spcAft>
              <a:buSzPts val="1300"/>
              <a:buAutoNum type="arabicPeriod"/>
            </a:pPr>
            <a:r>
              <a:rPr lang="es-419"/>
              <a:t>Github</a:t>
            </a:r>
            <a:endParaRPr/>
          </a:p>
          <a:p>
            <a:pPr indent="-311150" lvl="0" marL="457200" rtl="0" algn="l">
              <a:spcBef>
                <a:spcPts val="0"/>
              </a:spcBef>
              <a:spcAft>
                <a:spcPts val="0"/>
              </a:spcAft>
              <a:buSzPts val="1300"/>
              <a:buAutoNum type="arabicPeriod"/>
            </a:pPr>
            <a:r>
              <a:rPr lang="es-419"/>
              <a:t>Github desktop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2" name="Google Shape;212;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3" name="Google Shape;213;p31"/>
          <p:cNvPicPr preferRelativeResize="0"/>
          <p:nvPr/>
        </p:nvPicPr>
        <p:blipFill>
          <a:blip r:embed="rId3">
            <a:alphaModFix/>
          </a:blip>
          <a:stretch>
            <a:fillRect/>
          </a:stretch>
        </p:blipFill>
        <p:spPr>
          <a:xfrm>
            <a:off x="1800" y="0"/>
            <a:ext cx="9144000"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90000" y="774650"/>
            <a:ext cx="896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Requisitos antes de iniciar este sesión: Git, Github &amp; Github Desktop</a:t>
            </a:r>
            <a:endParaRPr/>
          </a:p>
        </p:txBody>
      </p:sp>
      <p:sp>
        <p:nvSpPr>
          <p:cNvPr id="93" name="Google Shape;93;p14"/>
          <p:cNvSpPr txBox="1"/>
          <p:nvPr>
            <p:ph idx="1" type="body"/>
          </p:nvPr>
        </p:nvSpPr>
        <p:spPr>
          <a:xfrm>
            <a:off x="234875" y="1738050"/>
            <a:ext cx="7688700" cy="314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Ver el siguiente video:  </a:t>
            </a:r>
            <a:r>
              <a:rPr lang="es-419" u="sng">
                <a:solidFill>
                  <a:schemeClr val="hlink"/>
                </a:solidFill>
                <a:hlinkClick r:id="rId3"/>
              </a:rPr>
              <a:t>https://www.youtube.com/watch?v=8Dd7KRpKeaE&amp;ab_channel=CoderCoder</a:t>
            </a:r>
            <a:r>
              <a:rPr lang="es-419"/>
              <a:t> </a:t>
            </a:r>
            <a:endParaRPr/>
          </a:p>
        </p:txBody>
      </p:sp>
      <p:pic>
        <p:nvPicPr>
          <p:cNvPr id="94" name="Google Shape;94;p14"/>
          <p:cNvPicPr preferRelativeResize="0"/>
          <p:nvPr/>
        </p:nvPicPr>
        <p:blipFill>
          <a:blip r:embed="rId4">
            <a:alphaModFix/>
          </a:blip>
          <a:stretch>
            <a:fillRect/>
          </a:stretch>
        </p:blipFill>
        <p:spPr>
          <a:xfrm>
            <a:off x="1920425" y="2395125"/>
            <a:ext cx="4317601" cy="2278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9" name="Google Shape;219;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32"/>
          <p:cNvPicPr preferRelativeResize="0"/>
          <p:nvPr/>
        </p:nvPicPr>
        <p:blipFill rotWithShape="1">
          <a:blip r:embed="rId3">
            <a:alphaModFix/>
          </a:blip>
          <a:srcRect b="0" l="8801" r="8941" t="0"/>
          <a:stretch/>
        </p:blipFill>
        <p:spPr>
          <a:xfrm>
            <a:off x="0" y="0"/>
            <a:ext cx="5086975" cy="5143501"/>
          </a:xfrm>
          <a:prstGeom prst="rect">
            <a:avLst/>
          </a:prstGeom>
          <a:noFill/>
          <a:ln>
            <a:noFill/>
          </a:ln>
        </p:spPr>
      </p:pic>
      <p:pic>
        <p:nvPicPr>
          <p:cNvPr id="221" name="Google Shape;221;p32"/>
          <p:cNvPicPr preferRelativeResize="0"/>
          <p:nvPr/>
        </p:nvPicPr>
        <p:blipFill>
          <a:blip r:embed="rId4">
            <a:alphaModFix/>
          </a:blip>
          <a:stretch>
            <a:fillRect/>
          </a:stretch>
        </p:blipFill>
        <p:spPr>
          <a:xfrm>
            <a:off x="5086975" y="0"/>
            <a:ext cx="405702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254325" y="57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¿Qué es Github Desktop?</a:t>
            </a:r>
            <a:endParaRPr/>
          </a:p>
        </p:txBody>
      </p:sp>
      <p:sp>
        <p:nvSpPr>
          <p:cNvPr id="227" name="Google Shape;227;p33"/>
          <p:cNvSpPr txBox="1"/>
          <p:nvPr>
            <p:ph idx="1" type="body"/>
          </p:nvPr>
        </p:nvSpPr>
        <p:spPr>
          <a:xfrm>
            <a:off x="4239175" y="1490475"/>
            <a:ext cx="4776000" cy="35118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1500"/>
              </a:spcBef>
              <a:spcAft>
                <a:spcPts val="0"/>
              </a:spcAft>
              <a:buNone/>
            </a:pPr>
            <a:r>
              <a:rPr lang="es-419"/>
              <a:t>GitHub Desktop es una aplicación de escritorio gratuita que facilita la interacción con repositorios de GitHub en su computadora. Es una herramienta que permite a los desarrolladores clonar, crear y administrar repositorios de GitHub directamente desde su escritorio.</a:t>
            </a:r>
            <a:endParaRPr/>
          </a:p>
          <a:p>
            <a:pPr indent="0" lvl="0" marL="0" marR="0" rtl="0" algn="l">
              <a:lnSpc>
                <a:spcPct val="115000"/>
              </a:lnSpc>
              <a:spcBef>
                <a:spcPts val="1500"/>
              </a:spcBef>
              <a:spcAft>
                <a:spcPts val="0"/>
              </a:spcAft>
              <a:buNone/>
            </a:pPr>
            <a:r>
              <a:t/>
            </a:r>
            <a:endParaRPr/>
          </a:p>
          <a:p>
            <a:pPr indent="0" lvl="0" marL="0" marR="0" rtl="0" algn="l">
              <a:lnSpc>
                <a:spcPct val="115000"/>
              </a:lnSpc>
              <a:spcBef>
                <a:spcPts val="1500"/>
              </a:spcBef>
              <a:spcAft>
                <a:spcPts val="1500"/>
              </a:spcAft>
              <a:buNone/>
            </a:pPr>
            <a:r>
              <a:rPr lang="es-419"/>
              <a:t>GitHub Desktop es una aplicación que te habilita para interactuar con GitHub utilizando una GUI en vez de la línea de comandos o de un buscador web. GitHub Desktop fomenta que tú y tu equipo colaboren utilizando las mejoras prácticas con Git y GitHub.</a:t>
            </a:r>
            <a:endParaRPr/>
          </a:p>
        </p:txBody>
      </p:sp>
      <p:pic>
        <p:nvPicPr>
          <p:cNvPr id="228" name="Google Shape;228;p33"/>
          <p:cNvPicPr preferRelativeResize="0"/>
          <p:nvPr/>
        </p:nvPicPr>
        <p:blipFill>
          <a:blip r:embed="rId3">
            <a:alphaModFix/>
          </a:blip>
          <a:stretch>
            <a:fillRect/>
          </a:stretch>
        </p:blipFill>
        <p:spPr>
          <a:xfrm>
            <a:off x="254325" y="1490475"/>
            <a:ext cx="1667702" cy="1667702"/>
          </a:xfrm>
          <a:prstGeom prst="rect">
            <a:avLst/>
          </a:prstGeom>
          <a:noFill/>
          <a:ln>
            <a:noFill/>
          </a:ln>
        </p:spPr>
      </p:pic>
      <p:pic>
        <p:nvPicPr>
          <p:cNvPr id="229" name="Google Shape;229;p33"/>
          <p:cNvPicPr preferRelativeResize="0"/>
          <p:nvPr/>
        </p:nvPicPr>
        <p:blipFill>
          <a:blip r:embed="rId4">
            <a:alphaModFix/>
          </a:blip>
          <a:stretch>
            <a:fillRect/>
          </a:stretch>
        </p:blipFill>
        <p:spPr>
          <a:xfrm>
            <a:off x="254325" y="3620450"/>
            <a:ext cx="2456451" cy="1381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107700" y="562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Cuáles son las características de Github Desktop</a:t>
            </a:r>
            <a:endParaRPr/>
          </a:p>
        </p:txBody>
      </p:sp>
      <p:sp>
        <p:nvSpPr>
          <p:cNvPr id="235" name="Google Shape;235;p34"/>
          <p:cNvSpPr txBox="1"/>
          <p:nvPr>
            <p:ph idx="1" type="body"/>
          </p:nvPr>
        </p:nvSpPr>
        <p:spPr>
          <a:xfrm>
            <a:off x="148375" y="1427175"/>
            <a:ext cx="7023000" cy="3659700"/>
          </a:xfrm>
          <a:prstGeom prst="rect">
            <a:avLst/>
          </a:prstGeom>
        </p:spPr>
        <p:txBody>
          <a:bodyPr anchorCtr="0" anchor="t" bIns="91425" lIns="91425" spcFirstLastPara="1" rIns="91425" wrap="square" tIns="91425">
            <a:normAutofit fontScale="85000" lnSpcReduction="20000"/>
          </a:bodyPr>
          <a:lstStyle/>
          <a:p>
            <a:pPr indent="0" lvl="0" marL="0" rtl="0" algn="l">
              <a:spcBef>
                <a:spcPts val="1500"/>
              </a:spcBef>
              <a:spcAft>
                <a:spcPts val="0"/>
              </a:spcAft>
              <a:buNone/>
            </a:pPr>
            <a:r>
              <a:rPr lang="es-419"/>
              <a:t>Entre las características principales de GitHub Desktop se incluyen:</a:t>
            </a:r>
            <a:endParaRPr/>
          </a:p>
          <a:p>
            <a:pPr indent="0" lvl="0" marL="0" rtl="0" algn="l">
              <a:spcBef>
                <a:spcPts val="1500"/>
              </a:spcBef>
              <a:spcAft>
                <a:spcPts val="0"/>
              </a:spcAft>
              <a:buNone/>
            </a:pPr>
            <a:r>
              <a:rPr b="1" lang="es-419"/>
              <a:t>Interfaz gráfica de usuario (GUI)</a:t>
            </a:r>
            <a:r>
              <a:rPr lang="es-419"/>
              <a:t>: GitHub Desktop proporciona una interfaz gráfica de usuario fácil de usar para trabajar con repositorios de GitHub. Esto facilita a los desarrolladores realizar tareas comunes de control de versiones, como clonar un repositorio, crear ramas y fusionar ramas.</a:t>
            </a:r>
            <a:endParaRPr/>
          </a:p>
          <a:p>
            <a:pPr indent="0" lvl="0" marL="0" rtl="0" algn="l">
              <a:spcBef>
                <a:spcPts val="1500"/>
              </a:spcBef>
              <a:spcAft>
                <a:spcPts val="0"/>
              </a:spcAft>
              <a:buNone/>
            </a:pPr>
            <a:r>
              <a:rPr b="1" lang="es-419"/>
              <a:t>Integración con GitHub.com</a:t>
            </a:r>
            <a:r>
              <a:rPr lang="es-419"/>
              <a:t>: GitHub Desktop se integra directamente con el sitio web de GitHub.com, lo que significa que puede administrar fácilmente sus repositorios de GitHub en línea y en su escritorio.</a:t>
            </a:r>
            <a:endParaRPr/>
          </a:p>
          <a:p>
            <a:pPr indent="0" lvl="0" marL="0" rtl="0" algn="l">
              <a:spcBef>
                <a:spcPts val="1500"/>
              </a:spcBef>
              <a:spcAft>
                <a:spcPts val="0"/>
              </a:spcAft>
              <a:buNone/>
            </a:pPr>
            <a:r>
              <a:rPr b="1" lang="es-419"/>
              <a:t>Control de versiones</a:t>
            </a:r>
            <a:r>
              <a:rPr lang="es-419"/>
              <a:t>: GitHub Desktop ofrece un completo control de versiones para los repositorios de GitHub. Los desarrolladores pueden crear y fusionar ramas, hacer commits, revertir cambios y realizar otras operaciones de control de versiones.</a:t>
            </a:r>
            <a:endParaRPr/>
          </a:p>
          <a:p>
            <a:pPr indent="0" lvl="0" marL="0" rtl="0" algn="l">
              <a:spcBef>
                <a:spcPts val="1500"/>
              </a:spcBef>
              <a:spcAft>
                <a:spcPts val="0"/>
              </a:spcAft>
              <a:buNone/>
            </a:pPr>
            <a:r>
              <a:rPr b="1" lang="es-419"/>
              <a:t>Colaboración</a:t>
            </a:r>
            <a:r>
              <a:rPr lang="es-419"/>
              <a:t>: Los desarrolladores pueden colaborar fácilmente en repositorios de GitHub utilizando GitHub Desktop. Pueden agregar y administrar colaboradores, revisar solicitudes de extracción y trabajar juntos para mejorar el código.</a:t>
            </a:r>
            <a:endParaRPr/>
          </a:p>
          <a:p>
            <a:pPr indent="0" lvl="0" marL="0" rtl="0" algn="l">
              <a:spcBef>
                <a:spcPts val="1500"/>
              </a:spcBef>
              <a:spcAft>
                <a:spcPts val="1500"/>
              </a:spcAft>
              <a:buNone/>
            </a:pPr>
            <a:r>
              <a:rPr b="1" lang="es-419"/>
              <a:t>Integración con otras herramientas</a:t>
            </a:r>
            <a:r>
              <a:rPr lang="es-419"/>
              <a:t>: GitHub Desktop se integra con otras herramientas populares de desarrollo, como Visual Studio Code y Atom. Esto permite a los desarrolladores trabajar en su código y gestionar sus repositorios de GitHub desde una sola aplicación.</a:t>
            </a:r>
            <a:endParaRPr/>
          </a:p>
        </p:txBody>
      </p:sp>
      <p:pic>
        <p:nvPicPr>
          <p:cNvPr id="236" name="Google Shape;236;p34"/>
          <p:cNvPicPr preferRelativeResize="0"/>
          <p:nvPr/>
        </p:nvPicPr>
        <p:blipFill>
          <a:blip r:embed="rId3">
            <a:alphaModFix/>
          </a:blip>
          <a:stretch>
            <a:fillRect/>
          </a:stretch>
        </p:blipFill>
        <p:spPr>
          <a:xfrm>
            <a:off x="7323775" y="1250275"/>
            <a:ext cx="1667825" cy="1667825"/>
          </a:xfrm>
          <a:prstGeom prst="rect">
            <a:avLst/>
          </a:prstGeom>
          <a:noFill/>
          <a:ln>
            <a:noFill/>
          </a:ln>
        </p:spPr>
      </p:pic>
      <p:pic>
        <p:nvPicPr>
          <p:cNvPr id="237" name="Google Shape;237;p34"/>
          <p:cNvPicPr preferRelativeResize="0"/>
          <p:nvPr/>
        </p:nvPicPr>
        <p:blipFill>
          <a:blip r:embed="rId4">
            <a:alphaModFix/>
          </a:blip>
          <a:stretch>
            <a:fillRect/>
          </a:stretch>
        </p:blipFill>
        <p:spPr>
          <a:xfrm>
            <a:off x="7323775" y="3070500"/>
            <a:ext cx="1667825" cy="16443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178350" y="576800"/>
            <a:ext cx="882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Ventajas y desventajas de Github Desktop</a:t>
            </a:r>
            <a:endParaRPr/>
          </a:p>
        </p:txBody>
      </p:sp>
      <p:sp>
        <p:nvSpPr>
          <p:cNvPr id="243" name="Google Shape;243;p35"/>
          <p:cNvSpPr txBox="1"/>
          <p:nvPr>
            <p:ph idx="1" type="body"/>
          </p:nvPr>
        </p:nvSpPr>
        <p:spPr>
          <a:xfrm>
            <a:off x="179850" y="1640825"/>
            <a:ext cx="3919500" cy="33825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s-419"/>
              <a:t>Ventajas</a:t>
            </a:r>
            <a:endParaRPr/>
          </a:p>
          <a:p>
            <a:pPr indent="0" lvl="0" marL="0" rtl="0" algn="l">
              <a:spcBef>
                <a:spcPts val="1500"/>
              </a:spcBef>
              <a:spcAft>
                <a:spcPts val="0"/>
              </a:spcAft>
              <a:buNone/>
            </a:pPr>
            <a:r>
              <a:rPr lang="es-419"/>
              <a:t>Fácil de usar: GitHub Desktop ofrece una interfaz gráfica de usuario fácil de usar, lo que facilita a los desarrolladores realizar tareas comunes de control de versiones.</a:t>
            </a:r>
            <a:endParaRPr/>
          </a:p>
          <a:p>
            <a:pPr indent="0" lvl="0" marL="0" rtl="0" algn="l">
              <a:spcBef>
                <a:spcPts val="1500"/>
              </a:spcBef>
              <a:spcAft>
                <a:spcPts val="0"/>
              </a:spcAft>
              <a:buNone/>
            </a:pPr>
            <a:r>
              <a:rPr lang="es-419"/>
              <a:t>Integración con GitHub.com: GitHub Desktop se integra directamente con el sitio web de GitHub.com, lo que significa que puede administrar fácilmente sus repositorios de GitHub en línea y en su escritorio.</a:t>
            </a:r>
            <a:endParaRPr/>
          </a:p>
          <a:p>
            <a:pPr indent="0" lvl="0" marL="0" rtl="0" algn="l">
              <a:spcBef>
                <a:spcPts val="1500"/>
              </a:spcBef>
              <a:spcAft>
                <a:spcPts val="0"/>
              </a:spcAft>
              <a:buNone/>
            </a:pPr>
            <a:r>
              <a:rPr lang="es-419"/>
              <a:t>Control de versiones: GitHub Desktop ofrece un completo control de versiones para los repositorios de GitHub. Los desarrolladores pueden crear y fusionar ramas, hacer commits, revertir cambios y realizar otras operaciones de control de versiones.</a:t>
            </a:r>
            <a:endParaRPr/>
          </a:p>
          <a:p>
            <a:pPr indent="0" lvl="0" marL="0" rtl="0" algn="l">
              <a:spcBef>
                <a:spcPts val="1500"/>
              </a:spcBef>
              <a:spcAft>
                <a:spcPts val="1500"/>
              </a:spcAft>
              <a:buNone/>
            </a:pPr>
            <a:r>
              <a:rPr lang="es-419"/>
              <a:t>Colaboración: Los desarrolladores pueden colaborar fácilmente en repositorios de GitHub utilizando GitHub Desktop. Pueden agregar y administrar colaboradores, revisar solicitudes de extracción y trabajar juntos para mejorar el código.</a:t>
            </a:r>
            <a:endParaRPr/>
          </a:p>
        </p:txBody>
      </p:sp>
      <p:sp>
        <p:nvSpPr>
          <p:cNvPr id="244" name="Google Shape;244;p35"/>
          <p:cNvSpPr txBox="1"/>
          <p:nvPr>
            <p:ph idx="1" type="body"/>
          </p:nvPr>
        </p:nvSpPr>
        <p:spPr>
          <a:xfrm>
            <a:off x="4514700" y="1640825"/>
            <a:ext cx="4414200" cy="33825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419"/>
              <a:t>Desventajas</a:t>
            </a:r>
            <a:endParaRPr/>
          </a:p>
          <a:p>
            <a:pPr indent="0" lvl="0" marL="0" marR="0" rtl="0" algn="l">
              <a:lnSpc>
                <a:spcPct val="115000"/>
              </a:lnSpc>
              <a:spcBef>
                <a:spcPts val="1500"/>
              </a:spcBef>
              <a:spcAft>
                <a:spcPts val="0"/>
              </a:spcAft>
              <a:buNone/>
            </a:pPr>
            <a:r>
              <a:rPr lang="es-419"/>
              <a:t>Limitaciones en la gestión avanzada de repositorios: Aunque GitHub Desktop ofrece una buena gestión de control de versiones para proyectos de tamaño mediano y pequeño, algunos desarrolladores pueden encontrar limitaciones en la gestión avanzada de repositorios complejos.</a:t>
            </a:r>
            <a:endParaRPr/>
          </a:p>
          <a:p>
            <a:pPr indent="0" lvl="0" marL="0" marR="0" rtl="0" algn="l">
              <a:lnSpc>
                <a:spcPct val="115000"/>
              </a:lnSpc>
              <a:spcBef>
                <a:spcPts val="1500"/>
              </a:spcBef>
              <a:spcAft>
                <a:spcPts val="0"/>
              </a:spcAft>
              <a:buNone/>
            </a:pPr>
            <a:r>
              <a:rPr lang="es-419"/>
              <a:t>Requiere una conexión a Internet: GitHub Desktop requiere una conexión a Internet para acceder a los repositorios de GitHub. Si no se dispone de una conexión a Internet, no se podrá trabajar con GitHub Desktop.</a:t>
            </a:r>
            <a:endParaRPr/>
          </a:p>
          <a:p>
            <a:pPr indent="0" lvl="0" marL="0" marR="0" rtl="0" algn="l">
              <a:lnSpc>
                <a:spcPct val="115000"/>
              </a:lnSpc>
              <a:spcBef>
                <a:spcPts val="1500"/>
              </a:spcBef>
              <a:spcAft>
                <a:spcPts val="0"/>
              </a:spcAft>
              <a:buNone/>
            </a:pPr>
            <a:r>
              <a:rPr lang="es-419"/>
              <a:t>No es compatible con todos los sistemas operativos: GitHub Desktop está disponible actualmente solo para sistemas operativos Windows y macOS. Los usuarios de otros sistemas operativos, como Linux, no podrán utilizar GitHub Desktop.</a:t>
            </a:r>
            <a:endParaRPr/>
          </a:p>
          <a:p>
            <a:pPr indent="0" lvl="0" marL="0" marR="0" rtl="0" algn="l">
              <a:lnSpc>
                <a:spcPct val="115000"/>
              </a:lnSpc>
              <a:spcBef>
                <a:spcPts val="1500"/>
              </a:spcBef>
              <a:spcAft>
                <a:spcPts val="1500"/>
              </a:spcAft>
              <a:buNone/>
            </a:pPr>
            <a:r>
              <a:rPr lang="es-419"/>
              <a:t>Curva de aprendizaje: Aunque GitHub Desktop es fácil de usar, hay una curva de aprendizaje para aquellos que no están familiarizados con las herramientas de control de versiones.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213675" y="57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
        <p:nvSpPr>
          <p:cNvPr id="250" name="Google Shape;250;p36"/>
          <p:cNvSpPr txBox="1"/>
          <p:nvPr>
            <p:ph idx="1" type="body"/>
          </p:nvPr>
        </p:nvSpPr>
        <p:spPr>
          <a:xfrm>
            <a:off x="213675" y="16690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s-419"/>
              <a:t>¿Cómo utilizan el control de cambios?</a:t>
            </a:r>
            <a:endParaRPr/>
          </a:p>
          <a:p>
            <a:pPr indent="-311150" lvl="0" marL="457200" rtl="0" algn="l">
              <a:spcBef>
                <a:spcPts val="0"/>
              </a:spcBef>
              <a:spcAft>
                <a:spcPts val="0"/>
              </a:spcAft>
              <a:buSzPts val="1300"/>
              <a:buAutoNum type="arabicPeriod"/>
            </a:pPr>
            <a:r>
              <a:rPr lang="es-419"/>
              <a:t>El lenguaje de programación git.</a:t>
            </a:r>
            <a:endParaRPr/>
          </a:p>
          <a:p>
            <a:pPr indent="-311150" lvl="0" marL="457200" rtl="0" algn="l">
              <a:spcBef>
                <a:spcPts val="0"/>
              </a:spcBef>
              <a:spcAft>
                <a:spcPts val="0"/>
              </a:spcAft>
              <a:buSzPts val="1300"/>
              <a:buAutoNum type="arabicPeriod"/>
            </a:pPr>
            <a:r>
              <a:rPr lang="es-419"/>
              <a:t>Github</a:t>
            </a:r>
            <a:endParaRPr/>
          </a:p>
          <a:p>
            <a:pPr indent="-311150" lvl="0" marL="457200" rtl="0" algn="l">
              <a:spcBef>
                <a:spcPts val="0"/>
              </a:spcBef>
              <a:spcAft>
                <a:spcPts val="0"/>
              </a:spcAft>
              <a:buSzPts val="1300"/>
              <a:buAutoNum type="arabicPeriod"/>
            </a:pPr>
            <a:r>
              <a:rPr lang="es-419"/>
              <a:t>Github desktop</a:t>
            </a:r>
            <a:endParaRPr/>
          </a:p>
          <a:p>
            <a:pPr indent="-311150" lvl="0" marL="457200" rtl="0" algn="l">
              <a:spcBef>
                <a:spcPts val="0"/>
              </a:spcBef>
              <a:spcAft>
                <a:spcPts val="0"/>
              </a:spcAft>
              <a:buSzPts val="1300"/>
              <a:buAutoNum type="arabicPeriod"/>
            </a:pPr>
            <a:r>
              <a:rPr lang="es-419"/>
              <a:t>Los proyectos colaborativos: desde mi PC local a la escalada en un repositorio en la nube.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141300" y="725175"/>
            <a:ext cx="8577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Trabajando un proyecto en la nube…  colaborativamente, con control de versiones, revisiones y aceptaciones.</a:t>
            </a:r>
            <a:endParaRPr/>
          </a:p>
        </p:txBody>
      </p:sp>
      <p:pic>
        <p:nvPicPr>
          <p:cNvPr id="256" name="Google Shape;256;p37"/>
          <p:cNvPicPr preferRelativeResize="0"/>
          <p:nvPr/>
        </p:nvPicPr>
        <p:blipFill>
          <a:blip r:embed="rId3">
            <a:alphaModFix/>
          </a:blip>
          <a:stretch>
            <a:fillRect/>
          </a:stretch>
        </p:blipFill>
        <p:spPr>
          <a:xfrm>
            <a:off x="194825" y="1872300"/>
            <a:ext cx="4750851" cy="2917925"/>
          </a:xfrm>
          <a:prstGeom prst="rect">
            <a:avLst/>
          </a:prstGeom>
          <a:noFill/>
          <a:ln>
            <a:noFill/>
          </a:ln>
        </p:spPr>
      </p:pic>
      <p:pic>
        <p:nvPicPr>
          <p:cNvPr id="257" name="Google Shape;257;p37"/>
          <p:cNvPicPr preferRelativeResize="0"/>
          <p:nvPr/>
        </p:nvPicPr>
        <p:blipFill>
          <a:blip r:embed="rId4">
            <a:alphaModFix/>
          </a:blip>
          <a:stretch>
            <a:fillRect/>
          </a:stretch>
        </p:blipFill>
        <p:spPr>
          <a:xfrm>
            <a:off x="5137451" y="2236212"/>
            <a:ext cx="3893524" cy="21901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93575" y="562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En resumen</a:t>
            </a:r>
            <a:endParaRPr/>
          </a:p>
        </p:txBody>
      </p:sp>
      <p:sp>
        <p:nvSpPr>
          <p:cNvPr id="263" name="Google Shape;263;p38"/>
          <p:cNvSpPr txBox="1"/>
          <p:nvPr>
            <p:ph idx="1" type="body"/>
          </p:nvPr>
        </p:nvSpPr>
        <p:spPr>
          <a:xfrm>
            <a:off x="249000" y="1499525"/>
            <a:ext cx="7688700" cy="347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Se </a:t>
            </a:r>
            <a:r>
              <a:rPr lang="es-419"/>
              <a:t>abordaron</a:t>
            </a:r>
            <a:r>
              <a:rPr lang="es-419"/>
              <a:t> los temas de Git, Github y Github Desktop.</a:t>
            </a:r>
            <a:endParaRPr/>
          </a:p>
          <a:p>
            <a:pPr indent="0" lvl="0" marL="0" rtl="0" algn="l">
              <a:spcBef>
                <a:spcPts val="1200"/>
              </a:spcBef>
              <a:spcAft>
                <a:spcPts val="0"/>
              </a:spcAft>
              <a:buNone/>
            </a:pPr>
            <a:r>
              <a:rPr lang="es-419"/>
              <a:t>Git es el lenguaje de programación que ayuda al control de versiones.</a:t>
            </a:r>
            <a:endParaRPr/>
          </a:p>
          <a:p>
            <a:pPr indent="0" lvl="0" marL="0" rtl="0" algn="l">
              <a:spcBef>
                <a:spcPts val="1200"/>
              </a:spcBef>
              <a:spcAft>
                <a:spcPts val="0"/>
              </a:spcAft>
              <a:buNone/>
            </a:pPr>
            <a:r>
              <a:rPr lang="es-419"/>
              <a:t>Github es el repositorio automatizado que permite </a:t>
            </a:r>
            <a:r>
              <a:rPr lang="es-419"/>
              <a:t>albergar</a:t>
            </a:r>
            <a:r>
              <a:rPr lang="es-419"/>
              <a:t> nuestros proyectos en la nube, además de trabajar de forma colaborativa.</a:t>
            </a:r>
            <a:endParaRPr/>
          </a:p>
          <a:p>
            <a:pPr indent="0" lvl="0" marL="0" rtl="0" algn="l">
              <a:spcBef>
                <a:spcPts val="1200"/>
              </a:spcBef>
              <a:spcAft>
                <a:spcPts val="0"/>
              </a:spcAft>
              <a:buNone/>
            </a:pPr>
            <a:r>
              <a:rPr lang="es-419"/>
              <a:t>Github Desktop es la </a:t>
            </a:r>
            <a:r>
              <a:rPr lang="es-419"/>
              <a:t>herramienta</a:t>
            </a:r>
            <a:r>
              <a:rPr lang="es-419"/>
              <a:t> que desde una etapa inicial, podemos trabajar nuestros códigos de forma local, luego escalarlos a la nube, y así agregar personas, y además, aprobar o no los ajustes en el proyecto.</a:t>
            </a:r>
            <a:endParaRPr/>
          </a:p>
          <a:p>
            <a:pPr indent="0" lvl="0" marL="0" rtl="0" algn="l">
              <a:spcBef>
                <a:spcPts val="1200"/>
              </a:spcBef>
              <a:spcAft>
                <a:spcPts val="0"/>
              </a:spcAft>
              <a:buNone/>
            </a:pPr>
            <a:r>
              <a:rPr lang="es-419"/>
              <a:t>De ahora en adelante, esta será la forma de trabajar los proyectos colaborativos entre los integrantes de un equipo.</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9" name="Google Shape;269;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213675" y="57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
        <p:nvSpPr>
          <p:cNvPr id="100" name="Google Shape;100;p15"/>
          <p:cNvSpPr txBox="1"/>
          <p:nvPr>
            <p:ph idx="1" type="body"/>
          </p:nvPr>
        </p:nvSpPr>
        <p:spPr>
          <a:xfrm>
            <a:off x="213675" y="16690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s-419"/>
              <a:t>¿Cómo utilizan el control de cambios?</a:t>
            </a:r>
            <a:endParaRPr/>
          </a:p>
          <a:p>
            <a:pPr indent="-311150" lvl="0" marL="457200" rtl="0" algn="l">
              <a:spcBef>
                <a:spcPts val="0"/>
              </a:spcBef>
              <a:spcAft>
                <a:spcPts val="0"/>
              </a:spcAft>
              <a:buSzPts val="1300"/>
              <a:buAutoNum type="arabicPeriod"/>
            </a:pPr>
            <a:r>
              <a:rPr lang="es-419"/>
              <a:t>El lenguaje de programación git.</a:t>
            </a:r>
            <a:endParaRPr/>
          </a:p>
          <a:p>
            <a:pPr indent="-311150" lvl="0" marL="457200" rtl="0" algn="l">
              <a:spcBef>
                <a:spcPts val="0"/>
              </a:spcBef>
              <a:spcAft>
                <a:spcPts val="0"/>
              </a:spcAft>
              <a:buSzPts val="1300"/>
              <a:buAutoNum type="arabicPeriod"/>
            </a:pPr>
            <a:r>
              <a:rPr lang="es-419"/>
              <a:t>Github</a:t>
            </a:r>
            <a:endParaRPr/>
          </a:p>
          <a:p>
            <a:pPr indent="-311150" lvl="0" marL="457200" rtl="0" algn="l">
              <a:spcBef>
                <a:spcPts val="0"/>
              </a:spcBef>
              <a:spcAft>
                <a:spcPts val="0"/>
              </a:spcAft>
              <a:buSzPts val="1300"/>
              <a:buAutoNum type="arabicPeriod"/>
            </a:pPr>
            <a:r>
              <a:rPr lang="es-419"/>
              <a:t>Github desktop</a:t>
            </a:r>
            <a:endParaRPr/>
          </a:p>
          <a:p>
            <a:pPr indent="-311150" lvl="0" marL="457200" rtl="0" algn="l">
              <a:spcBef>
                <a:spcPts val="0"/>
              </a:spcBef>
              <a:spcAft>
                <a:spcPts val="0"/>
              </a:spcAft>
              <a:buSzPts val="1300"/>
              <a:buAutoNum type="arabicPeriod"/>
            </a:pPr>
            <a:r>
              <a:rPr lang="es-419"/>
              <a:t>Los proyectos colaborativos: desde mi PC local a la escalada en un repositorio en la nube.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213675" y="57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
        <p:nvSpPr>
          <p:cNvPr id="106" name="Google Shape;106;p16"/>
          <p:cNvSpPr txBox="1"/>
          <p:nvPr>
            <p:ph idx="1" type="body"/>
          </p:nvPr>
        </p:nvSpPr>
        <p:spPr>
          <a:xfrm>
            <a:off x="213675" y="16690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s-419"/>
              <a:t>¿Cómo utilizan el control de cambios?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249000" y="569750"/>
            <a:ext cx="8568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¿Cómo han estado manejando el control de versiones?</a:t>
            </a:r>
            <a:endParaRPr/>
          </a:p>
        </p:txBody>
      </p:sp>
      <p:sp>
        <p:nvSpPr>
          <p:cNvPr id="112" name="Google Shape;112;p17"/>
          <p:cNvSpPr txBox="1"/>
          <p:nvPr>
            <p:ph idx="1" type="body"/>
          </p:nvPr>
        </p:nvSpPr>
        <p:spPr>
          <a:xfrm>
            <a:off x="192500" y="1527775"/>
            <a:ext cx="8716800" cy="825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De casualidad, para cualquier tipo de archivo (excel, doc, .r, .py, etc..), son los que crean: versión1…, versión2…, …., versión 2 312 323, …., etc…</a:t>
            </a:r>
            <a:endParaRPr/>
          </a:p>
        </p:txBody>
      </p:sp>
      <p:pic>
        <p:nvPicPr>
          <p:cNvPr id="113" name="Google Shape;113;p17"/>
          <p:cNvPicPr preferRelativeResize="0"/>
          <p:nvPr/>
        </p:nvPicPr>
        <p:blipFill>
          <a:blip r:embed="rId3">
            <a:alphaModFix/>
          </a:blip>
          <a:stretch>
            <a:fillRect/>
          </a:stretch>
        </p:blipFill>
        <p:spPr>
          <a:xfrm>
            <a:off x="1720900" y="2352775"/>
            <a:ext cx="3727068" cy="248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164225" y="513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El lenguaje Git y el control de versiones </a:t>
            </a:r>
            <a:endParaRPr/>
          </a:p>
        </p:txBody>
      </p:sp>
      <p:pic>
        <p:nvPicPr>
          <p:cNvPr id="119" name="Google Shape;119;p18"/>
          <p:cNvPicPr preferRelativeResize="0"/>
          <p:nvPr/>
        </p:nvPicPr>
        <p:blipFill>
          <a:blip r:embed="rId3">
            <a:alphaModFix/>
          </a:blip>
          <a:stretch>
            <a:fillRect/>
          </a:stretch>
        </p:blipFill>
        <p:spPr>
          <a:xfrm>
            <a:off x="1750126" y="1494650"/>
            <a:ext cx="5096075" cy="328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5" name="Google Shape;125;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213675" y="57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
        <p:nvSpPr>
          <p:cNvPr id="132" name="Google Shape;132;p20"/>
          <p:cNvSpPr txBox="1"/>
          <p:nvPr>
            <p:ph idx="1" type="body"/>
          </p:nvPr>
        </p:nvSpPr>
        <p:spPr>
          <a:xfrm>
            <a:off x="213675" y="16690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s-419"/>
              <a:t>¿Cómo utilizan el control de cambios?</a:t>
            </a:r>
            <a:endParaRPr/>
          </a:p>
          <a:p>
            <a:pPr indent="-311150" lvl="0" marL="457200" rtl="0" algn="l">
              <a:spcBef>
                <a:spcPts val="0"/>
              </a:spcBef>
              <a:spcAft>
                <a:spcPts val="0"/>
              </a:spcAft>
              <a:buSzPts val="1300"/>
              <a:buAutoNum type="arabicPeriod"/>
            </a:pPr>
            <a:r>
              <a:rPr lang="es-419"/>
              <a:t>El lenguaje de programación git.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227825" y="58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¿Qué es Git?</a:t>
            </a:r>
            <a:endParaRPr/>
          </a:p>
        </p:txBody>
      </p:sp>
      <p:sp>
        <p:nvSpPr>
          <p:cNvPr id="138" name="Google Shape;138;p21"/>
          <p:cNvSpPr txBox="1"/>
          <p:nvPr>
            <p:ph idx="1" type="body"/>
          </p:nvPr>
        </p:nvSpPr>
        <p:spPr>
          <a:xfrm>
            <a:off x="3850550" y="1485400"/>
            <a:ext cx="5182200" cy="3417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419" sz="1200">
                <a:solidFill>
                  <a:schemeClr val="dk2"/>
                </a:solidFill>
                <a:latin typeface="Roboto"/>
                <a:ea typeface="Roboto"/>
                <a:cs typeface="Roboto"/>
                <a:sym typeface="Roboto"/>
              </a:rPr>
              <a:t>Git es un sistema de control de versiones de código abierto utilizado para el seguimiento de cambios en el código fuente durante el proceso de desarrollo de software. Fue creado por Linus Torvalds en el año 2005 para ser utilizado en el desarrollo del kernel de Linux, y desde entonces se ha convertido en una herramienta fundamental en la gestión de proyectos de software.</a:t>
            </a:r>
            <a:endParaRPr sz="1200">
              <a:solidFill>
                <a:schemeClr val="dk2"/>
              </a:solidFill>
              <a:latin typeface="Roboto"/>
              <a:ea typeface="Roboto"/>
              <a:cs typeface="Roboto"/>
              <a:sym typeface="Roboto"/>
            </a:endParaRPr>
          </a:p>
          <a:p>
            <a:pPr indent="0" lvl="0" marL="0" rtl="0" algn="l">
              <a:spcBef>
                <a:spcPts val="1500"/>
              </a:spcBef>
              <a:spcAft>
                <a:spcPts val="0"/>
              </a:spcAft>
              <a:buNone/>
            </a:pPr>
            <a:r>
              <a:rPr lang="es-419" sz="1200">
                <a:solidFill>
                  <a:schemeClr val="dk2"/>
                </a:solidFill>
                <a:latin typeface="Roboto"/>
                <a:ea typeface="Roboto"/>
                <a:cs typeface="Roboto"/>
                <a:sym typeface="Roboto"/>
              </a:rPr>
              <a:t>Git permite a los desarrolladores trabajar en diferentes ramas del código al mismo tiempo y fusionar los cambios de forma segura y eficiente. Además, proporciona un historial completo de todos los cambios realizados en el código fuente, lo que facilita la resolución de conflictos y la identificación de errores. También se utiliza para colaborar en proyectos de software en equipo, permitiendo a los miembros del equipo trabajar en las mismas versiones del código y compartir los cambios de forma eficiente.</a:t>
            </a:r>
            <a:endParaRPr sz="1200">
              <a:solidFill>
                <a:schemeClr val="dk2"/>
              </a:solidFill>
              <a:latin typeface="Roboto"/>
              <a:ea typeface="Roboto"/>
              <a:cs typeface="Roboto"/>
              <a:sym typeface="Roboto"/>
            </a:endParaRPr>
          </a:p>
          <a:p>
            <a:pPr indent="0" lvl="0" marL="0" rtl="0" algn="l">
              <a:spcBef>
                <a:spcPts val="1500"/>
              </a:spcBef>
              <a:spcAft>
                <a:spcPts val="0"/>
              </a:spcAft>
              <a:buNone/>
            </a:pPr>
            <a:r>
              <a:rPr lang="es-419" sz="1200">
                <a:solidFill>
                  <a:schemeClr val="dk2"/>
                </a:solidFill>
                <a:latin typeface="Roboto"/>
                <a:ea typeface="Roboto"/>
                <a:cs typeface="Roboto"/>
                <a:sym typeface="Roboto"/>
              </a:rPr>
              <a:t>Git es una herramienta esencial para el desarrollo de software, ya que ayuda a los desarrolladores a trabajar de manera más eficiente, colaborativa y segura. </a:t>
            </a:r>
            <a:endParaRPr sz="1200">
              <a:solidFill>
                <a:schemeClr val="dk2"/>
              </a:solidFill>
              <a:latin typeface="Roboto"/>
              <a:ea typeface="Roboto"/>
              <a:cs typeface="Roboto"/>
              <a:sym typeface="Roboto"/>
            </a:endParaRPr>
          </a:p>
          <a:p>
            <a:pPr indent="0" lvl="0" marL="0" rtl="0" algn="l">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1200"/>
              </a:spcAft>
              <a:buNone/>
            </a:pPr>
            <a:r>
              <a:t/>
            </a:r>
            <a:endParaRPr/>
          </a:p>
        </p:txBody>
      </p:sp>
      <p:pic>
        <p:nvPicPr>
          <p:cNvPr id="139" name="Google Shape;139;p21"/>
          <p:cNvPicPr preferRelativeResize="0"/>
          <p:nvPr/>
        </p:nvPicPr>
        <p:blipFill>
          <a:blip r:embed="rId3">
            <a:alphaModFix/>
          </a:blip>
          <a:stretch>
            <a:fillRect/>
          </a:stretch>
        </p:blipFill>
        <p:spPr>
          <a:xfrm>
            <a:off x="378500" y="1377450"/>
            <a:ext cx="2649800" cy="2225825"/>
          </a:xfrm>
          <a:prstGeom prst="rect">
            <a:avLst/>
          </a:prstGeom>
          <a:noFill/>
          <a:ln>
            <a:noFill/>
          </a:ln>
        </p:spPr>
      </p:pic>
      <p:pic>
        <p:nvPicPr>
          <p:cNvPr id="140" name="Google Shape;140;p21"/>
          <p:cNvPicPr preferRelativeResize="0"/>
          <p:nvPr/>
        </p:nvPicPr>
        <p:blipFill>
          <a:blip r:embed="rId4">
            <a:alphaModFix/>
          </a:blip>
          <a:stretch>
            <a:fillRect/>
          </a:stretch>
        </p:blipFill>
        <p:spPr>
          <a:xfrm>
            <a:off x="227825" y="3932976"/>
            <a:ext cx="2838500" cy="108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